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e de titr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texte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vertical et text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de sectio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mbri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ux contenu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seul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 avec légende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vec légende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mbr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  <a:defRPr b="0" i="0" sz="44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mbria"/>
              <a:buNone/>
              <a:defRPr b="0" i="0" sz="4400" u="none" cap="none" strike="noStrik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2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1.jpg"/><Relationship Id="rId5" Type="http://schemas.openxmlformats.org/officeDocument/2006/relationships/image" Target="../media/image25.jpg"/><Relationship Id="rId6" Type="http://schemas.openxmlformats.org/officeDocument/2006/relationships/image" Target="../media/image19.png"/><Relationship Id="rId7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jpg"/><Relationship Id="rId4" Type="http://schemas.openxmlformats.org/officeDocument/2006/relationships/image" Target="../media/image33.jpg"/><Relationship Id="rId9" Type="http://schemas.openxmlformats.org/officeDocument/2006/relationships/image" Target="../media/image29.jpg"/><Relationship Id="rId5" Type="http://schemas.openxmlformats.org/officeDocument/2006/relationships/image" Target="../media/image30.jpg"/><Relationship Id="rId6" Type="http://schemas.openxmlformats.org/officeDocument/2006/relationships/image" Target="../media/image24.jpg"/><Relationship Id="rId7" Type="http://schemas.openxmlformats.org/officeDocument/2006/relationships/image" Target="../media/image31.jpg"/><Relationship Id="rId8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Relationship Id="rId4" Type="http://schemas.openxmlformats.org/officeDocument/2006/relationships/image" Target="../media/image24.jpg"/><Relationship Id="rId11" Type="http://schemas.openxmlformats.org/officeDocument/2006/relationships/image" Target="../media/image34.jpg"/><Relationship Id="rId10" Type="http://schemas.openxmlformats.org/officeDocument/2006/relationships/image" Target="../media/image35.jpg"/><Relationship Id="rId9" Type="http://schemas.openxmlformats.org/officeDocument/2006/relationships/image" Target="../media/image29.jpg"/><Relationship Id="rId5" Type="http://schemas.openxmlformats.org/officeDocument/2006/relationships/image" Target="../media/image33.jpg"/><Relationship Id="rId6" Type="http://schemas.openxmlformats.org/officeDocument/2006/relationships/image" Target="../media/image30.jpg"/><Relationship Id="rId7" Type="http://schemas.openxmlformats.org/officeDocument/2006/relationships/image" Target="../media/image31.jpg"/><Relationship Id="rId8" Type="http://schemas.openxmlformats.org/officeDocument/2006/relationships/image" Target="../media/image3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Relationship Id="rId6" Type="http://schemas.openxmlformats.org/officeDocument/2006/relationships/image" Target="../media/image44.png"/><Relationship Id="rId7" Type="http://schemas.openxmlformats.org/officeDocument/2006/relationships/image" Target="../media/image42.png"/><Relationship Id="rId8" Type="http://schemas.openxmlformats.org/officeDocument/2006/relationships/image" Target="../media/image4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41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jpg"/><Relationship Id="rId4" Type="http://schemas.openxmlformats.org/officeDocument/2006/relationships/image" Target="../media/image3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4.jpg"/><Relationship Id="rId4" Type="http://schemas.openxmlformats.org/officeDocument/2006/relationships/image" Target="../media/image56.png"/><Relationship Id="rId5" Type="http://schemas.openxmlformats.org/officeDocument/2006/relationships/image" Target="../media/image15.jpg"/><Relationship Id="rId6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jpg"/><Relationship Id="rId4" Type="http://schemas.openxmlformats.org/officeDocument/2006/relationships/image" Target="../media/image3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Relationship Id="rId4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Relationship Id="rId4" Type="http://schemas.openxmlformats.org/officeDocument/2006/relationships/image" Target="../media/image3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6.png"/><Relationship Id="rId4" Type="http://schemas.openxmlformats.org/officeDocument/2006/relationships/image" Target="../media/image51.jpg"/><Relationship Id="rId5" Type="http://schemas.openxmlformats.org/officeDocument/2006/relationships/image" Target="../media/image48.png"/><Relationship Id="rId6" Type="http://schemas.openxmlformats.org/officeDocument/2006/relationships/image" Target="../media/image52.jpg"/><Relationship Id="rId7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jpg"/><Relationship Id="rId4" Type="http://schemas.openxmlformats.org/officeDocument/2006/relationships/image" Target="../media/image49.jpg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image" Target="../media/image71.jpg"/><Relationship Id="rId11" Type="http://schemas.openxmlformats.org/officeDocument/2006/relationships/image" Target="../media/image64.png"/><Relationship Id="rId10" Type="http://schemas.openxmlformats.org/officeDocument/2006/relationships/image" Target="../media/image67.png"/><Relationship Id="rId13" Type="http://schemas.openxmlformats.org/officeDocument/2006/relationships/image" Target="../media/image69.png"/><Relationship Id="rId1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9" Type="http://schemas.openxmlformats.org/officeDocument/2006/relationships/image" Target="../media/image60.png"/><Relationship Id="rId15" Type="http://schemas.openxmlformats.org/officeDocument/2006/relationships/image" Target="../media/image63.png"/><Relationship Id="rId14" Type="http://schemas.openxmlformats.org/officeDocument/2006/relationships/image" Target="../media/image72.png"/><Relationship Id="rId17" Type="http://schemas.openxmlformats.org/officeDocument/2006/relationships/image" Target="../media/image65.png"/><Relationship Id="rId16" Type="http://schemas.openxmlformats.org/officeDocument/2006/relationships/image" Target="../media/image66.png"/><Relationship Id="rId5" Type="http://schemas.openxmlformats.org/officeDocument/2006/relationships/image" Target="../media/image53.png"/><Relationship Id="rId19" Type="http://schemas.openxmlformats.org/officeDocument/2006/relationships/image" Target="../media/image70.jpg"/><Relationship Id="rId6" Type="http://schemas.openxmlformats.org/officeDocument/2006/relationships/image" Target="../media/image59.png"/><Relationship Id="rId18" Type="http://schemas.openxmlformats.org/officeDocument/2006/relationships/image" Target="../media/image68.jpg"/><Relationship Id="rId7" Type="http://schemas.openxmlformats.org/officeDocument/2006/relationships/image" Target="../media/image58.png"/><Relationship Id="rId8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Relationship Id="rId4" Type="http://schemas.openxmlformats.org/officeDocument/2006/relationships/image" Target="../media/image1.jpg"/><Relationship Id="rId5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6.jpg"/><Relationship Id="rId10" Type="http://schemas.openxmlformats.org/officeDocument/2006/relationships/image" Target="../media/image25.jpg"/><Relationship Id="rId9" Type="http://schemas.openxmlformats.org/officeDocument/2006/relationships/image" Target="../media/image11.jpg"/><Relationship Id="rId5" Type="http://schemas.openxmlformats.org/officeDocument/2006/relationships/image" Target="../media/image9.png"/><Relationship Id="rId6" Type="http://schemas.openxmlformats.org/officeDocument/2006/relationships/image" Target="../media/image17.jpg"/><Relationship Id="rId7" Type="http://schemas.openxmlformats.org/officeDocument/2006/relationships/image" Target="../media/image13.png"/><Relationship Id="rId8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mbria"/>
              <a:buNone/>
            </a:pPr>
            <a:r>
              <a:rPr lang="fr-FR" sz="5400"/>
              <a:t>Déclenchement de détonation par réfraction d’onde de choc</a:t>
            </a:r>
            <a:endParaRPr sz="5400"/>
          </a:p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/>
              <a:t>PRe de Yann de Gouvello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fr-FR"/>
              <a:t>Du 01/06 au 23/08 2019</a:t>
            </a:r>
            <a:endParaRPr/>
          </a:p>
        </p:txBody>
      </p:sp>
      <p:pic>
        <p:nvPicPr>
          <p:cNvPr id="98" name="Google Shape;9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6201" y="3846415"/>
            <a:ext cx="1926361" cy="2822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594850" y="4259261"/>
            <a:ext cx="1982638" cy="19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Ma démarche</a:t>
            </a:r>
            <a:endParaRPr/>
          </a:p>
        </p:txBody>
      </p:sp>
      <p:sp>
        <p:nvSpPr>
          <p:cNvPr id="219" name="Google Shape;219;p24"/>
          <p:cNvSpPr txBox="1"/>
          <p:nvPr>
            <p:ph idx="1" type="body"/>
          </p:nvPr>
        </p:nvSpPr>
        <p:spPr>
          <a:xfrm>
            <a:off x="8543108" y="1825625"/>
            <a:ext cx="2810691" cy="3869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Compréhension de la théorie de la réfraction d’onde de choc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Développement d’un code matlab: sw_detonation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20" name="Google Shape;2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0422" y="2068637"/>
            <a:ext cx="3237874" cy="81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9906" y="2576653"/>
            <a:ext cx="2875762" cy="79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03899" y="3029409"/>
            <a:ext cx="2680824" cy="79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939557" y="4420662"/>
            <a:ext cx="2182158" cy="218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55588" y="4483658"/>
            <a:ext cx="2129135" cy="1913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Objectifs</a:t>
            </a:r>
            <a:endParaRPr/>
          </a:p>
        </p:txBody>
      </p:sp>
      <p:pic>
        <p:nvPicPr>
          <p:cNvPr descr="Une image contenant carte&#10;&#10;Description générée automatiquement" id="230" name="Google Shape;2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712" y="2485171"/>
            <a:ext cx="6378525" cy="30264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rte&#10;&#10;Description générée automatiquement" id="231" name="Google Shape;231;p2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7404" y="5511648"/>
            <a:ext cx="1960128" cy="863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3730" y="4729344"/>
            <a:ext cx="1104204" cy="863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rte&#10;&#10;Description générée automatiquement" id="233" name="Google Shape;233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54701" y="1811773"/>
            <a:ext cx="1290523" cy="8261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objet&#10;&#10;Description générée automatiquement" id="234" name="Google Shape;234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68571" y="1702367"/>
            <a:ext cx="994530" cy="8861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ciel, oiseau, texte&#10;&#10;Description générée automatiquement" id="235" name="Google Shape;235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18162" y="1751521"/>
            <a:ext cx="753052" cy="7630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5"/>
          <p:cNvCxnSpPr/>
          <p:nvPr/>
        </p:nvCxnSpPr>
        <p:spPr>
          <a:xfrm flipH="1">
            <a:off x="3767448" y="2485171"/>
            <a:ext cx="1027838" cy="1198464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7" name="Google Shape;237;p25"/>
          <p:cNvCxnSpPr/>
          <p:nvPr/>
        </p:nvCxnSpPr>
        <p:spPr>
          <a:xfrm rot="10800000">
            <a:off x="4795285" y="4258539"/>
            <a:ext cx="1159129" cy="98766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8" name="Google Shape;238;p25"/>
          <p:cNvCxnSpPr/>
          <p:nvPr/>
        </p:nvCxnSpPr>
        <p:spPr>
          <a:xfrm rot="10800000">
            <a:off x="3144462" y="3943897"/>
            <a:ext cx="364282" cy="156775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39" name="Google Shape;239;p25"/>
          <p:cNvCxnSpPr/>
          <p:nvPr/>
        </p:nvCxnSpPr>
        <p:spPr>
          <a:xfrm flipH="1" rot="10800000">
            <a:off x="2110942" y="4428657"/>
            <a:ext cx="507220" cy="108299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40" name="Google Shape;240;p2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764073" y="5621738"/>
            <a:ext cx="854090" cy="8551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5"/>
          <p:cNvCxnSpPr/>
          <p:nvPr/>
        </p:nvCxnSpPr>
        <p:spPr>
          <a:xfrm flipH="1">
            <a:off x="2318508" y="2375081"/>
            <a:ext cx="432182" cy="55292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42" name="Google Shape;242;p25"/>
          <p:cNvCxnSpPr/>
          <p:nvPr/>
        </p:nvCxnSpPr>
        <p:spPr>
          <a:xfrm>
            <a:off x="1618563" y="2633221"/>
            <a:ext cx="378586" cy="681596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43" name="Google Shape;243;p25"/>
          <p:cNvSpPr txBox="1"/>
          <p:nvPr/>
        </p:nvSpPr>
        <p:spPr>
          <a:xfrm>
            <a:off x="7845846" y="3005030"/>
            <a:ext cx="2902688" cy="209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Prédire l’apparition de patterns de réfraction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Objectifs</a:t>
            </a:r>
            <a:endParaRPr/>
          </a:p>
        </p:txBody>
      </p:sp>
      <p:pic>
        <p:nvPicPr>
          <p:cNvPr id="249" name="Google Shape;249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734" y="1920848"/>
            <a:ext cx="9218936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9014355" y="2898704"/>
            <a:ext cx="290268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Confronter nos résultats à des simulations d’un collaborateur pour des cas non-réactifs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Objectifs</a:t>
            </a:r>
            <a:endParaRPr/>
          </a:p>
        </p:txBody>
      </p:sp>
      <p:sp>
        <p:nvSpPr>
          <p:cNvPr id="256" name="Google Shape;256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015" y="1382452"/>
            <a:ext cx="5181600" cy="53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 txBox="1"/>
          <p:nvPr/>
        </p:nvSpPr>
        <p:spPr>
          <a:xfrm>
            <a:off x="7043183" y="2749501"/>
            <a:ext cx="2902688" cy="2677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Suivre une particule Lagrangienne dans l’optique d’élaborer d’un modèle chimique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carte&#10;&#10;Description générée automatiquement" id="263" name="Google Shape;26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740" y="1856468"/>
            <a:ext cx="8299691" cy="3938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rte&#10;&#10;Description générée automatiquement" id="264" name="Google Shape;264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64949" y="1328533"/>
            <a:ext cx="1679219" cy="10749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28"/>
          <p:cNvCxnSpPr/>
          <p:nvPr/>
        </p:nvCxnSpPr>
        <p:spPr>
          <a:xfrm flipH="1">
            <a:off x="3466214" y="2064968"/>
            <a:ext cx="2499690" cy="162813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descr="Une image contenant texte, carte&#10;&#10;Description générée automatiquement" id="266" name="Google Shape;266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14431" y="5726594"/>
            <a:ext cx="2138449" cy="942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00758" y="4762713"/>
            <a:ext cx="1436782" cy="11239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objet&#10;&#10;Description générée automatiquement" id="268" name="Google Shape;268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824" y="4058239"/>
            <a:ext cx="1294076" cy="11529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ciel, oiseau, texte&#10;&#10;Description générée automatiquement" id="269" name="Google Shape;269;p2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26498" y="1239478"/>
            <a:ext cx="979866" cy="99281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8"/>
          <p:cNvCxnSpPr/>
          <p:nvPr/>
        </p:nvCxnSpPr>
        <p:spPr>
          <a:xfrm rot="10800000">
            <a:off x="4530776" y="4608709"/>
            <a:ext cx="440669" cy="93101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1" name="Google Shape;271;p28"/>
          <p:cNvCxnSpPr/>
          <p:nvPr/>
        </p:nvCxnSpPr>
        <p:spPr>
          <a:xfrm flipH="1" rot="10800000">
            <a:off x="2525772" y="3816808"/>
            <a:ext cx="112596" cy="198837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2" name="Google Shape;272;p28"/>
          <p:cNvCxnSpPr/>
          <p:nvPr/>
        </p:nvCxnSpPr>
        <p:spPr>
          <a:xfrm flipH="1" rot="10800000">
            <a:off x="1127970" y="4379437"/>
            <a:ext cx="862520" cy="142574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273" name="Google Shape;273;p2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81101" y="5657688"/>
            <a:ext cx="1111336" cy="11127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8"/>
          <p:cNvCxnSpPr/>
          <p:nvPr/>
        </p:nvCxnSpPr>
        <p:spPr>
          <a:xfrm>
            <a:off x="1306364" y="2064968"/>
            <a:ext cx="369982" cy="488523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75" name="Google Shape;275;p28"/>
          <p:cNvCxnSpPr/>
          <p:nvPr/>
        </p:nvCxnSpPr>
        <p:spPr>
          <a:xfrm flipH="1" rot="10800000">
            <a:off x="575807" y="3588104"/>
            <a:ext cx="670035" cy="74357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76" name="Google Shape;27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Résultats: domaines de patterns</a:t>
            </a:r>
            <a:endParaRPr/>
          </a:p>
        </p:txBody>
      </p:sp>
      <p:sp>
        <p:nvSpPr>
          <p:cNvPr id="277" name="Google Shape;277;p28"/>
          <p:cNvSpPr txBox="1"/>
          <p:nvPr>
            <p:ph idx="1" type="body"/>
          </p:nvPr>
        </p:nvSpPr>
        <p:spPr>
          <a:xfrm>
            <a:off x="8913413" y="1989751"/>
            <a:ext cx="2702780" cy="3815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Validation de la méthode par comparaison avec article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Confrontation à des simulations d’articles</a:t>
            </a:r>
            <a:endParaRPr/>
          </a:p>
        </p:txBody>
      </p:sp>
      <p:pic>
        <p:nvPicPr>
          <p:cNvPr id="278" name="Google Shape;278;p2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5807" y="1798086"/>
            <a:ext cx="5058406" cy="3261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arte, texte&#10;&#10;Description générée automatiquement" id="279" name="Google Shape;279;p2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50361" y="1805011"/>
            <a:ext cx="5824543" cy="207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/>
          <p:nvPr/>
        </p:nvSpPr>
        <p:spPr>
          <a:xfrm>
            <a:off x="5858143" y="3633762"/>
            <a:ext cx="1698532" cy="57249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5858143" y="4122921"/>
            <a:ext cx="2112000" cy="54765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3067050" y="5410200"/>
            <a:ext cx="731190" cy="31639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8"/>
          <p:cNvSpPr/>
          <p:nvPr/>
        </p:nvSpPr>
        <p:spPr>
          <a:xfrm rot="-5400000">
            <a:off x="475589" y="3583407"/>
            <a:ext cx="731190" cy="316394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Résultats: confrontation à des fem</a:t>
            </a:r>
            <a:endParaRPr/>
          </a:p>
        </p:txBody>
      </p:sp>
      <p:sp>
        <p:nvSpPr>
          <p:cNvPr id="289" name="Google Shape;289;p29"/>
          <p:cNvSpPr txBox="1"/>
          <p:nvPr>
            <p:ph idx="1" type="body"/>
          </p:nvPr>
        </p:nvSpPr>
        <p:spPr>
          <a:xfrm>
            <a:off x="9048600" y="1690688"/>
            <a:ext cx="2438549" cy="3657489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749" r="-3499" t="-416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 </a:t>
            </a:r>
            <a:endParaRPr/>
          </a:p>
        </p:txBody>
      </p:sp>
      <p:pic>
        <p:nvPicPr>
          <p:cNvPr id="290" name="Google Shape;290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6560" y="1956095"/>
            <a:ext cx="4099593" cy="1935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36562" y="3932372"/>
            <a:ext cx="4099591" cy="193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9669" y="1956095"/>
            <a:ext cx="3954443" cy="1866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69669" y="3932372"/>
            <a:ext cx="3954443" cy="18664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carte, texte&#10;&#10;Description générée automatiquement" id="294" name="Google Shape;294;p2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69669" y="1894655"/>
            <a:ext cx="8415322" cy="399289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/>
          <p:nvPr/>
        </p:nvSpPr>
        <p:spPr>
          <a:xfrm>
            <a:off x="6583680" y="3870932"/>
            <a:ext cx="772160" cy="447217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296;p29"/>
          <p:cNvCxnSpPr/>
          <p:nvPr/>
        </p:nvCxnSpPr>
        <p:spPr>
          <a:xfrm rot="10800000">
            <a:off x="4215552" y="3635074"/>
            <a:ext cx="2276688" cy="27712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7" name="Google Shape;297;p29"/>
          <p:cNvCxnSpPr/>
          <p:nvPr/>
        </p:nvCxnSpPr>
        <p:spPr>
          <a:xfrm flipH="1">
            <a:off x="4215552" y="4094540"/>
            <a:ext cx="2276688" cy="89611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98" name="Google Shape;298;p29"/>
          <p:cNvCxnSpPr/>
          <p:nvPr/>
        </p:nvCxnSpPr>
        <p:spPr>
          <a:xfrm flipH="1">
            <a:off x="4411616" y="4315835"/>
            <a:ext cx="2009504" cy="672139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Résultats: patterns pour cas réactif</a:t>
            </a:r>
            <a:endParaRPr/>
          </a:p>
        </p:txBody>
      </p:sp>
      <p:sp>
        <p:nvSpPr>
          <p:cNvPr id="304" name="Google Shape;304;p30"/>
          <p:cNvSpPr txBox="1"/>
          <p:nvPr>
            <p:ph idx="1" type="body"/>
          </p:nvPr>
        </p:nvSpPr>
        <p:spPr>
          <a:xfrm>
            <a:off x="7600950" y="3225800"/>
            <a:ext cx="3752850" cy="1217613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3408" r="0" t="-99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 </a:t>
            </a:r>
            <a:endParaRPr/>
          </a:p>
        </p:txBody>
      </p:sp>
      <p:pic>
        <p:nvPicPr>
          <p:cNvPr id="305" name="Google Shape;30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1462" y="2220686"/>
            <a:ext cx="7252443" cy="3441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1"/>
          <p:cNvSpPr txBox="1"/>
          <p:nvPr>
            <p:ph type="title"/>
          </p:nvPr>
        </p:nvSpPr>
        <p:spPr>
          <a:xfrm>
            <a:off x="838200" y="365125"/>
            <a:ext cx="582168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mbria"/>
              <a:buNone/>
            </a:pPr>
            <a:r>
              <a:rPr lang="fr-FR" sz="4000"/>
              <a:t>Résultats: Particule Lagrangienne</a:t>
            </a:r>
            <a:endParaRPr sz="4000"/>
          </a:p>
        </p:txBody>
      </p:sp>
      <p:sp>
        <p:nvSpPr>
          <p:cNvPr id="311" name="Google Shape;311;p31"/>
          <p:cNvSpPr txBox="1"/>
          <p:nvPr>
            <p:ph idx="1" type="body"/>
          </p:nvPr>
        </p:nvSpPr>
        <p:spPr>
          <a:xfrm>
            <a:off x="522514" y="5283351"/>
            <a:ext cx="4979126" cy="15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fr-FR" sz="2590"/>
              <a:t>Cas de réfraction régulière avec expansion réfléchie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fr-FR" sz="2590"/>
              <a:t>Profils exploitables par des logiciels de cinétique chimique</a:t>
            </a:r>
            <a:endParaRPr sz="2590"/>
          </a:p>
        </p:txBody>
      </p:sp>
      <p:pic>
        <p:nvPicPr>
          <p:cNvPr descr="Une image contenant texte, carte&#10;&#10;Description générée automatiquement" id="312" name="Google Shape;31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7720" y="1690688"/>
            <a:ext cx="3454400" cy="3536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texte, carte&#10;&#10;Description générée automatiquement" id="313" name="Google Shape;31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4891" y="751372"/>
            <a:ext cx="5593269" cy="59861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31"/>
          <p:cNvCxnSpPr/>
          <p:nvPr/>
        </p:nvCxnSpPr>
        <p:spPr>
          <a:xfrm>
            <a:off x="6354891" y="2027206"/>
            <a:ext cx="1541969" cy="20799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5" name="Google Shape;315;p31"/>
          <p:cNvCxnSpPr/>
          <p:nvPr/>
        </p:nvCxnSpPr>
        <p:spPr>
          <a:xfrm>
            <a:off x="6354892" y="2027206"/>
            <a:ext cx="1143188" cy="290039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6" name="Google Shape;316;p31"/>
          <p:cNvCxnSpPr/>
          <p:nvPr/>
        </p:nvCxnSpPr>
        <p:spPr>
          <a:xfrm>
            <a:off x="4442460" y="2032000"/>
            <a:ext cx="1912431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7" name="Google Shape;317;p31"/>
          <p:cNvCxnSpPr/>
          <p:nvPr/>
        </p:nvCxnSpPr>
        <p:spPr>
          <a:xfrm>
            <a:off x="6385371" y="2027206"/>
            <a:ext cx="1541969" cy="181327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8" name="Google Shape;318;p31"/>
          <p:cNvCxnSpPr/>
          <p:nvPr/>
        </p:nvCxnSpPr>
        <p:spPr>
          <a:xfrm flipH="1" rot="10800000">
            <a:off x="5325015" y="1630362"/>
            <a:ext cx="3747865" cy="159064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19" name="Google Shape;319;p31"/>
          <p:cNvCxnSpPr/>
          <p:nvPr/>
        </p:nvCxnSpPr>
        <p:spPr>
          <a:xfrm>
            <a:off x="5325016" y="3221006"/>
            <a:ext cx="3890104" cy="244827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0" name="Google Shape;320;p31"/>
          <p:cNvCxnSpPr/>
          <p:nvPr/>
        </p:nvCxnSpPr>
        <p:spPr>
          <a:xfrm>
            <a:off x="3412584" y="3225800"/>
            <a:ext cx="1912431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1" name="Google Shape;321;p31"/>
          <p:cNvCxnSpPr/>
          <p:nvPr/>
        </p:nvCxnSpPr>
        <p:spPr>
          <a:xfrm>
            <a:off x="5355495" y="3221006"/>
            <a:ext cx="3707225" cy="4638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2" name="Google Shape;322;p31"/>
          <p:cNvCxnSpPr/>
          <p:nvPr/>
        </p:nvCxnSpPr>
        <p:spPr>
          <a:xfrm flipH="1" rot="10800000">
            <a:off x="4889311" y="1835262"/>
            <a:ext cx="5012335" cy="2160414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3" name="Google Shape;323;p31"/>
          <p:cNvCxnSpPr/>
          <p:nvPr/>
        </p:nvCxnSpPr>
        <p:spPr>
          <a:xfrm>
            <a:off x="4889312" y="3995675"/>
            <a:ext cx="5224968" cy="1556039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4" name="Google Shape;324;p31"/>
          <p:cNvCxnSpPr/>
          <p:nvPr/>
        </p:nvCxnSpPr>
        <p:spPr>
          <a:xfrm>
            <a:off x="2976880" y="4000469"/>
            <a:ext cx="1912431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5" name="Google Shape;325;p31"/>
          <p:cNvCxnSpPr/>
          <p:nvPr/>
        </p:nvCxnSpPr>
        <p:spPr>
          <a:xfrm flipH="1" rot="10800000">
            <a:off x="4919791" y="3429000"/>
            <a:ext cx="5073295" cy="56667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6" name="Google Shape;326;p31"/>
          <p:cNvCxnSpPr/>
          <p:nvPr/>
        </p:nvCxnSpPr>
        <p:spPr>
          <a:xfrm flipH="1" rot="10800000">
            <a:off x="4637851" y="2056083"/>
            <a:ext cx="6099818" cy="2724736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7" name="Google Shape;327;p31"/>
          <p:cNvCxnSpPr/>
          <p:nvPr/>
        </p:nvCxnSpPr>
        <p:spPr>
          <a:xfrm>
            <a:off x="4637852" y="4780819"/>
            <a:ext cx="6203854" cy="69329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28" name="Google Shape;328;p31"/>
          <p:cNvCxnSpPr/>
          <p:nvPr/>
        </p:nvCxnSpPr>
        <p:spPr>
          <a:xfrm>
            <a:off x="2725420" y="4785613"/>
            <a:ext cx="1912431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29" name="Google Shape;329;p31"/>
          <p:cNvCxnSpPr/>
          <p:nvPr/>
        </p:nvCxnSpPr>
        <p:spPr>
          <a:xfrm flipH="1" rot="10800000">
            <a:off x="4668331" y="3467477"/>
            <a:ext cx="6043212" cy="1313342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30" name="Google Shape;330;p31"/>
          <p:cNvSpPr txBox="1"/>
          <p:nvPr/>
        </p:nvSpPr>
        <p:spPr>
          <a:xfrm>
            <a:off x="5501640" y="1645803"/>
            <a:ext cx="19124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repos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1"/>
          <p:cNvSpPr txBox="1"/>
          <p:nvPr/>
        </p:nvSpPr>
        <p:spPr>
          <a:xfrm>
            <a:off x="4320540" y="2857710"/>
            <a:ext cx="19124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compression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1"/>
          <p:cNvSpPr txBox="1"/>
          <p:nvPr/>
        </p:nvSpPr>
        <p:spPr>
          <a:xfrm>
            <a:off x="3608078" y="3636817"/>
            <a:ext cx="19124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détente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3469640" y="4847419"/>
            <a:ext cx="19124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post-pattern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Conclusions</a:t>
            </a:r>
            <a:endParaRPr/>
          </a:p>
        </p:txBody>
      </p:sp>
      <p:sp>
        <p:nvSpPr>
          <p:cNvPr id="339" name="Google Shape;339;p32"/>
          <p:cNvSpPr txBox="1"/>
          <p:nvPr>
            <p:ph idx="1" type="body"/>
          </p:nvPr>
        </p:nvSpPr>
        <p:spPr>
          <a:xfrm>
            <a:off x="838200" y="1825625"/>
            <a:ext cx="793473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Etude d’aspects plus fondamentaux finalement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Retour à l’automobile?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Suites possibles: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FR"/>
              <a:t>Simulation avec le cas réactif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FR"/>
              <a:t>Refaire la simulation de la RCM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FR"/>
              <a:t>Modèle autre que le gaz parfait polytropique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40" name="Google Shape;34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14118" y="992686"/>
            <a:ext cx="1277854" cy="136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25294" y="2766218"/>
            <a:ext cx="2788824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14118" y="4369592"/>
            <a:ext cx="2881274" cy="132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arbre, extérieur, ciel, patinage&#10;&#10;Description générée automatiquement" id="348" name="Google Shape;348;p33"/>
          <p:cNvPicPr preferRelativeResize="0"/>
          <p:nvPr/>
        </p:nvPicPr>
        <p:blipFill rotWithShape="1">
          <a:blip r:embed="rId3">
            <a:alphaModFix amt="50000"/>
          </a:blip>
          <a:srcRect b="22924" l="0" r="0" t="2076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3"/>
          <p:cNvSpPr txBox="1"/>
          <p:nvPr>
            <p:ph type="title"/>
          </p:nvPr>
        </p:nvSpPr>
        <p:spPr>
          <a:xfrm>
            <a:off x="1524000" y="1122362"/>
            <a:ext cx="9144000" cy="290051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Cambria"/>
              <a:buNone/>
            </a:pPr>
            <a:r>
              <a:rPr lang="fr-FR" sz="6000">
                <a:solidFill>
                  <a:srgbClr val="FFFFFF"/>
                </a:solidFill>
              </a:rPr>
              <a:t>Merci de votre attention.</a:t>
            </a:r>
            <a:br>
              <a:rPr lang="fr-FR" sz="6000">
                <a:solidFill>
                  <a:srgbClr val="FFFFFF"/>
                </a:solidFill>
              </a:rPr>
            </a:br>
            <a:r>
              <a:rPr lang="fr-FR" sz="6000">
                <a:solidFill>
                  <a:srgbClr val="FFFFFF"/>
                </a:solidFill>
              </a:rPr>
              <a:t>Avez-vous des 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Contexte: le laboratoire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877174" y="2371725"/>
            <a:ext cx="3476625" cy="38052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Effectué à Tsinghua University, à Pékin, Chine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Laboratoire: Center for Combustion Energy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0124" y="1503460"/>
            <a:ext cx="3371300" cy="252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124" y="4457398"/>
            <a:ext cx="3846127" cy="2162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20124" y="4226719"/>
            <a:ext cx="3371300" cy="252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6736" y="1503460"/>
            <a:ext cx="2464902" cy="24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Patterns de réfraction: 1 - RRE</a:t>
            </a:r>
            <a:endParaRPr/>
          </a:p>
        </p:txBody>
      </p:sp>
      <p:pic>
        <p:nvPicPr>
          <p:cNvPr id="355" name="Google Shape;35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144" y="1782928"/>
            <a:ext cx="6613451" cy="4709947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4"/>
          <p:cNvSpPr/>
          <p:nvPr/>
        </p:nvSpPr>
        <p:spPr>
          <a:xfrm>
            <a:off x="4378842" y="1782928"/>
            <a:ext cx="2222204" cy="276964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7" name="Google Shape;35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4093" y="1690688"/>
            <a:ext cx="3378200" cy="3009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8" name="Google Shape;358;p34"/>
          <p:cNvCxnSpPr/>
          <p:nvPr/>
        </p:nvCxnSpPr>
        <p:spPr>
          <a:xfrm flipH="1">
            <a:off x="8686505" y="1779672"/>
            <a:ext cx="861532" cy="324932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59" name="Google Shape;359;p34"/>
          <p:cNvCxnSpPr/>
          <p:nvPr/>
        </p:nvCxnSpPr>
        <p:spPr>
          <a:xfrm flipH="1">
            <a:off x="8360440" y="2868871"/>
            <a:ext cx="1187597" cy="783214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60" name="Google Shape;360;p34"/>
          <p:cNvCxnSpPr/>
          <p:nvPr/>
        </p:nvCxnSpPr>
        <p:spPr>
          <a:xfrm flipH="1">
            <a:off x="9933026" y="2868871"/>
            <a:ext cx="688900" cy="520944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61" name="Google Shape;361;p34"/>
          <p:cNvSpPr txBox="1"/>
          <p:nvPr/>
        </p:nvSpPr>
        <p:spPr>
          <a:xfrm>
            <a:off x="9622465" y="1290574"/>
            <a:ext cx="9979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Choc incident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4"/>
          <p:cNvSpPr txBox="1"/>
          <p:nvPr/>
        </p:nvSpPr>
        <p:spPr>
          <a:xfrm>
            <a:off x="10620449" y="2241705"/>
            <a:ext cx="11875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Expansion réfléchie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4"/>
          <p:cNvSpPr txBox="1"/>
          <p:nvPr/>
        </p:nvSpPr>
        <p:spPr>
          <a:xfrm>
            <a:off x="9527659" y="2196849"/>
            <a:ext cx="118759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Choc transmis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4"/>
          <p:cNvSpPr txBox="1"/>
          <p:nvPr/>
        </p:nvSpPr>
        <p:spPr>
          <a:xfrm>
            <a:off x="6943060" y="4885248"/>
            <a:ext cx="477401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RRE: regular refraction with a </a:t>
            </a:r>
            <a:r>
              <a:rPr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reflected expansion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Réfraction régulière: trois ondes se retrouvant en un point triple</a:t>
            </a:r>
            <a:endParaRPr/>
          </a:p>
        </p:txBody>
      </p:sp>
      <p:sp>
        <p:nvSpPr>
          <p:cNvPr id="365" name="Google Shape;365;p34"/>
          <p:cNvSpPr/>
          <p:nvPr/>
        </p:nvSpPr>
        <p:spPr>
          <a:xfrm>
            <a:off x="8470900" y="2913436"/>
            <a:ext cx="147378" cy="128215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4"/>
          <p:cNvSpPr txBox="1"/>
          <p:nvPr/>
        </p:nvSpPr>
        <p:spPr>
          <a:xfrm>
            <a:off x="8238163" y="2564870"/>
            <a:ext cx="2187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Patterns: 2 - RRR</a:t>
            </a:r>
            <a:endParaRPr/>
          </a:p>
        </p:txBody>
      </p:sp>
      <p:pic>
        <p:nvPicPr>
          <p:cNvPr id="372" name="Google Shape;37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879" y="1782928"/>
            <a:ext cx="6613451" cy="4709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5"/>
          <p:cNvSpPr/>
          <p:nvPr/>
        </p:nvSpPr>
        <p:spPr>
          <a:xfrm>
            <a:off x="487326" y="1690688"/>
            <a:ext cx="2222204" cy="2769643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35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2511" y="1461806"/>
            <a:ext cx="2959413" cy="29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 txBox="1"/>
          <p:nvPr/>
        </p:nvSpPr>
        <p:spPr>
          <a:xfrm>
            <a:off x="6921795" y="5204225"/>
            <a:ext cx="477401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RRE: regular refraction with a </a:t>
            </a:r>
            <a:r>
              <a:rPr i="1"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reflected shock</a:t>
            </a: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Aussi une réfraction régulière</a:t>
            </a:r>
            <a:endParaRPr/>
          </a:p>
        </p:txBody>
      </p:sp>
      <p:cxnSp>
        <p:nvCxnSpPr>
          <p:cNvPr id="376" name="Google Shape;376;p35"/>
          <p:cNvCxnSpPr/>
          <p:nvPr/>
        </p:nvCxnSpPr>
        <p:spPr>
          <a:xfrm flipH="1">
            <a:off x="9900815" y="2592996"/>
            <a:ext cx="688900" cy="520944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77" name="Google Shape;377;p35"/>
          <p:cNvSpPr txBox="1"/>
          <p:nvPr/>
        </p:nvSpPr>
        <p:spPr>
          <a:xfrm>
            <a:off x="10589715" y="1946665"/>
            <a:ext cx="118759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Onde de choc réfléchie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5"/>
          <p:cNvSpPr/>
          <p:nvPr/>
        </p:nvSpPr>
        <p:spPr>
          <a:xfrm>
            <a:off x="8911344" y="2870495"/>
            <a:ext cx="147378" cy="128215"/>
          </a:xfrm>
          <a:prstGeom prst="ellipse">
            <a:avLst/>
          </a:prstGeom>
          <a:solidFill>
            <a:srgbClr val="FF000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5"/>
          <p:cNvSpPr txBox="1"/>
          <p:nvPr/>
        </p:nvSpPr>
        <p:spPr>
          <a:xfrm>
            <a:off x="8678607" y="2521929"/>
            <a:ext cx="2187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Patterns: 3 - BPR</a:t>
            </a:r>
            <a:endParaRPr/>
          </a:p>
        </p:txBody>
      </p:sp>
      <p:pic>
        <p:nvPicPr>
          <p:cNvPr id="385" name="Google Shape;385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5227" y="1953215"/>
            <a:ext cx="4345752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36"/>
          <p:cNvSpPr txBox="1"/>
          <p:nvPr/>
        </p:nvSpPr>
        <p:spPr>
          <a:xfrm>
            <a:off x="7006855" y="3112871"/>
            <a:ext cx="477401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BPR: bound precursor refraction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« t precursor », plus de point triple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bound precursor, même vitesse de déplacement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Patterns: 4 – free precursor sans onde de Mach </a:t>
            </a:r>
            <a:endParaRPr/>
          </a:p>
        </p:txBody>
      </p:sp>
      <p:pic>
        <p:nvPicPr>
          <p:cNvPr id="392" name="Google Shape;392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893" y="1690688"/>
            <a:ext cx="6612903" cy="470955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7"/>
          <p:cNvSpPr txBox="1"/>
          <p:nvPr/>
        </p:nvSpPr>
        <p:spPr>
          <a:xfrm>
            <a:off x="6921793" y="4705647"/>
            <a:ext cx="4774019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precursor: choc t plus rapide que i, r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Apparition d’un nouveau choc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Nouveau point de jonction, se déplaçant sur une ligne</a:t>
            </a:r>
            <a:endParaRPr/>
          </a:p>
        </p:txBody>
      </p:sp>
      <p:sp>
        <p:nvSpPr>
          <p:cNvPr id="394" name="Google Shape;394;p37"/>
          <p:cNvSpPr/>
          <p:nvPr/>
        </p:nvSpPr>
        <p:spPr>
          <a:xfrm>
            <a:off x="308893" y="4369982"/>
            <a:ext cx="4209944" cy="2030265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66104" y="2124216"/>
            <a:ext cx="5485399" cy="2417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6" name="Google Shape;396;p37"/>
          <p:cNvCxnSpPr/>
          <p:nvPr/>
        </p:nvCxnSpPr>
        <p:spPr>
          <a:xfrm>
            <a:off x="6921793" y="2958384"/>
            <a:ext cx="693022" cy="72298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7" name="Google Shape;397;p37"/>
          <p:cNvSpPr txBox="1"/>
          <p:nvPr/>
        </p:nvSpPr>
        <p:spPr>
          <a:xfrm>
            <a:off x="6096000" y="2418566"/>
            <a:ext cx="141285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Nouveau choc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8" name="Google Shape;398;p37"/>
          <p:cNvCxnSpPr/>
          <p:nvPr/>
        </p:nvCxnSpPr>
        <p:spPr>
          <a:xfrm>
            <a:off x="7047932" y="2794180"/>
            <a:ext cx="3095528" cy="69997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9" name="Google Shape;399;p37"/>
          <p:cNvSpPr/>
          <p:nvPr/>
        </p:nvSpPr>
        <p:spPr>
          <a:xfrm rot="-1427975">
            <a:off x="10100930" y="2668149"/>
            <a:ext cx="548044" cy="1001643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Patterns: 5 – onde de Mach</a:t>
            </a:r>
            <a:endParaRPr/>
          </a:p>
        </p:txBody>
      </p:sp>
      <p:pic>
        <p:nvPicPr>
          <p:cNvPr descr="Une image contenant texte, carte&#10;&#10;Description générée automatiquement" id="405" name="Google Shape;405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4053" y="1690688"/>
            <a:ext cx="4474664" cy="28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730" y="1801074"/>
            <a:ext cx="6612903" cy="470955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8"/>
          <p:cNvSpPr/>
          <p:nvPr/>
        </p:nvSpPr>
        <p:spPr>
          <a:xfrm>
            <a:off x="4423143" y="4555238"/>
            <a:ext cx="2349795" cy="1937637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6955306" y="4923891"/>
            <a:ext cx="477401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Apparition d’un choc de Mach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 points de jonction, se déplaçant sur deux lignes</a:t>
            </a:r>
            <a:endParaRPr/>
          </a:p>
        </p:txBody>
      </p:sp>
      <p:cxnSp>
        <p:nvCxnSpPr>
          <p:cNvPr id="409" name="Google Shape;409;p38"/>
          <p:cNvCxnSpPr/>
          <p:nvPr/>
        </p:nvCxnSpPr>
        <p:spPr>
          <a:xfrm>
            <a:off x="7570381" y="2059341"/>
            <a:ext cx="1721004" cy="956910"/>
          </a:xfrm>
          <a:prstGeom prst="straightConnector1">
            <a:avLst/>
          </a:prstGeom>
          <a:noFill/>
          <a:ln cap="flat" cmpd="sng" w="762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10" name="Google Shape;410;p38"/>
          <p:cNvSpPr txBox="1"/>
          <p:nvPr/>
        </p:nvSpPr>
        <p:spPr>
          <a:xfrm>
            <a:off x="6517758" y="1477908"/>
            <a:ext cx="11695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Choc de Mach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Patterns – 6 LSR</a:t>
            </a:r>
            <a:endParaRPr/>
          </a:p>
        </p:txBody>
      </p:sp>
      <p:pic>
        <p:nvPicPr>
          <p:cNvPr id="416" name="Google Shape;416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2141537"/>
            <a:ext cx="5562594" cy="435133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39"/>
          <p:cNvSpPr txBox="1"/>
          <p:nvPr/>
        </p:nvSpPr>
        <p:spPr>
          <a:xfrm>
            <a:off x="6400794" y="2977115"/>
            <a:ext cx="5243465" cy="20621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Ecoulement subsonique derrière l’onde incidente</a:t>
            </a:r>
            <a:endParaRPr/>
          </a:p>
          <a:p>
            <a:pPr indent="-825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fr-FR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Plus de choc réfléchi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Ondes de chocs: equation de polaire</a:t>
            </a:r>
            <a:endParaRPr/>
          </a:p>
        </p:txBody>
      </p:sp>
      <p:pic>
        <p:nvPicPr>
          <p:cNvPr id="423" name="Google Shape;42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9889" y="2223709"/>
            <a:ext cx="3700845" cy="3128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objet, horloge&#10;&#10;Description générée automatiquement" id="424" name="Google Shape;424;p40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86337" y="2638424"/>
            <a:ext cx="6629400" cy="12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0"/>
          <p:cNvSpPr txBox="1"/>
          <p:nvPr/>
        </p:nvSpPr>
        <p:spPr>
          <a:xfrm>
            <a:off x="5060654" y="1858542"/>
            <a:ext cx="2070691" cy="612027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descr="Une image contenant carte, texte&#10;&#10;Description générée automatiquement" id="426" name="Google Shape;426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16009" y="3988744"/>
            <a:ext cx="3517899" cy="2638424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0"/>
          <p:cNvSpPr txBox="1"/>
          <p:nvPr/>
        </p:nvSpPr>
        <p:spPr>
          <a:xfrm>
            <a:off x="11191837" y="4141144"/>
            <a:ext cx="1302267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Han 1993</a:t>
            </a:r>
            <a:endParaRPr/>
          </a:p>
        </p:txBody>
      </p:sp>
      <p:sp>
        <p:nvSpPr>
          <p:cNvPr id="428" name="Google Shape;428;p40"/>
          <p:cNvSpPr txBox="1"/>
          <p:nvPr/>
        </p:nvSpPr>
        <p:spPr>
          <a:xfrm>
            <a:off x="9611739" y="4762500"/>
            <a:ext cx="1818261" cy="1477328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5348" l="-3018" r="-2348" t="-205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Théorie des polaires de chocs appliquée à un réfraction régulière</a:t>
            </a:r>
            <a:endParaRPr/>
          </a:p>
        </p:txBody>
      </p:sp>
      <p:pic>
        <p:nvPicPr>
          <p:cNvPr id="434" name="Google Shape;434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9713" y="2016456"/>
            <a:ext cx="4384596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4309" y="2250220"/>
            <a:ext cx="7387840" cy="2838616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1"/>
          <p:cNvSpPr txBox="1"/>
          <p:nvPr/>
        </p:nvSpPr>
        <p:spPr>
          <a:xfrm>
            <a:off x="4905955" y="5398936"/>
            <a:ext cx="63053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Expansion tracée en utilisant la théorie de Prandtl-Meyer (cf TD MF201)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Particule Lagrangienne dans une expansion</a:t>
            </a:r>
            <a:endParaRPr/>
          </a:p>
        </p:txBody>
      </p:sp>
      <p:sp>
        <p:nvSpPr>
          <p:cNvPr id="442" name="Google Shape;442;p42"/>
          <p:cNvSpPr txBox="1"/>
          <p:nvPr>
            <p:ph idx="1" type="body"/>
          </p:nvPr>
        </p:nvSpPr>
        <p:spPr>
          <a:xfrm>
            <a:off x="6551874" y="1540042"/>
            <a:ext cx="4801925" cy="14902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fr-FR" sz="2170"/>
              <a:t>On découpe l’expansion en discontinuités infinitésimales (cf  TD MF201)</a:t>
            </a:r>
            <a:endParaRPr/>
          </a:p>
          <a:p>
            <a:pPr indent="-228600" lvl="0" marL="2286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fr-FR" sz="2170"/>
              <a:t>Peut-être méthode des caractéristiques plus adaptée?</a:t>
            </a:r>
            <a:endParaRPr sz="2170"/>
          </a:p>
        </p:txBody>
      </p:sp>
      <p:cxnSp>
        <p:nvCxnSpPr>
          <p:cNvPr id="443" name="Google Shape;443;p42"/>
          <p:cNvCxnSpPr/>
          <p:nvPr/>
        </p:nvCxnSpPr>
        <p:spPr>
          <a:xfrm rot="10800000">
            <a:off x="2371060" y="2328530"/>
            <a:ext cx="0" cy="315787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4" name="Google Shape;444;p42"/>
          <p:cNvCxnSpPr/>
          <p:nvPr/>
        </p:nvCxnSpPr>
        <p:spPr>
          <a:xfrm flipH="1" rot="10800000">
            <a:off x="2371059" y="2456121"/>
            <a:ext cx="595424" cy="303028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5" name="Google Shape;445;p42"/>
          <p:cNvCxnSpPr/>
          <p:nvPr/>
        </p:nvCxnSpPr>
        <p:spPr>
          <a:xfrm flipH="1" rot="10800000">
            <a:off x="2371060" y="2700670"/>
            <a:ext cx="1148317" cy="2785733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6" name="Google Shape;446;p42"/>
          <p:cNvCxnSpPr/>
          <p:nvPr/>
        </p:nvCxnSpPr>
        <p:spPr>
          <a:xfrm>
            <a:off x="2392325" y="3253563"/>
            <a:ext cx="414670" cy="17543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7" name="Google Shape;447;p42"/>
          <p:cNvCxnSpPr/>
          <p:nvPr/>
        </p:nvCxnSpPr>
        <p:spPr>
          <a:xfrm>
            <a:off x="2801678" y="3429000"/>
            <a:ext cx="284422" cy="329609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448" name="Google Shape;448;p42"/>
          <p:cNvCxnSpPr/>
          <p:nvPr/>
        </p:nvCxnSpPr>
        <p:spPr>
          <a:xfrm flipH="1" rot="10800000">
            <a:off x="2371058" y="3030279"/>
            <a:ext cx="1488561" cy="245612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9" name="Google Shape;449;p42"/>
          <p:cNvCxnSpPr/>
          <p:nvPr/>
        </p:nvCxnSpPr>
        <p:spPr>
          <a:xfrm>
            <a:off x="3086100" y="3758609"/>
            <a:ext cx="74427" cy="49973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0" name="Google Shape;450;p42"/>
          <p:cNvSpPr/>
          <p:nvPr/>
        </p:nvSpPr>
        <p:spPr>
          <a:xfrm>
            <a:off x="2646619" y="3286335"/>
            <a:ext cx="273344" cy="264940"/>
          </a:xfrm>
          <a:prstGeom prst="ellipse">
            <a:avLst/>
          </a:prstGeom>
          <a:noFill/>
          <a:ln cap="flat" cmpd="sng" w="28575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42"/>
          <p:cNvSpPr/>
          <p:nvPr/>
        </p:nvSpPr>
        <p:spPr>
          <a:xfrm>
            <a:off x="1695892" y="4757442"/>
            <a:ext cx="1392865" cy="1342989"/>
          </a:xfrm>
          <a:prstGeom prst="arc">
            <a:avLst>
              <a:gd fmla="val 16076471" name="adj1"/>
              <a:gd fmla="val 16795534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42"/>
          <p:cNvSpPr txBox="1"/>
          <p:nvPr/>
        </p:nvSpPr>
        <p:spPr>
          <a:xfrm>
            <a:off x="1903906" y="1922341"/>
            <a:ext cx="761998" cy="36933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53" name="Google Shape;453;p42"/>
          <p:cNvSpPr txBox="1"/>
          <p:nvPr/>
        </p:nvSpPr>
        <p:spPr>
          <a:xfrm>
            <a:off x="2669657" y="2053951"/>
            <a:ext cx="761998" cy="36933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54" name="Google Shape;454;p42"/>
          <p:cNvSpPr txBox="1"/>
          <p:nvPr/>
        </p:nvSpPr>
        <p:spPr>
          <a:xfrm>
            <a:off x="3392667" y="2206407"/>
            <a:ext cx="761998" cy="369332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55" name="Google Shape;455;p42"/>
          <p:cNvSpPr txBox="1"/>
          <p:nvPr/>
        </p:nvSpPr>
        <p:spPr>
          <a:xfrm>
            <a:off x="3737345" y="2575739"/>
            <a:ext cx="761998" cy="369332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56" name="Google Shape;456;p42"/>
          <p:cNvSpPr/>
          <p:nvPr/>
        </p:nvSpPr>
        <p:spPr>
          <a:xfrm>
            <a:off x="1693235" y="4615620"/>
            <a:ext cx="1467290" cy="1477593"/>
          </a:xfrm>
          <a:prstGeom prst="arc">
            <a:avLst>
              <a:gd fmla="val 16718771" name="adj1"/>
              <a:gd fmla="val 17536550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2"/>
          <p:cNvSpPr/>
          <p:nvPr/>
        </p:nvSpPr>
        <p:spPr>
          <a:xfrm>
            <a:off x="1340627" y="4371781"/>
            <a:ext cx="2052040" cy="1998367"/>
          </a:xfrm>
          <a:prstGeom prst="arc">
            <a:avLst>
              <a:gd fmla="val 17694320" name="adj1"/>
              <a:gd fmla="val 18283707" name="adj2"/>
            </a:avLst>
          </a:prstGeom>
          <a:noFill/>
          <a:ln cap="flat" cmpd="sng" w="2857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42"/>
          <p:cNvCxnSpPr/>
          <p:nvPr/>
        </p:nvCxnSpPr>
        <p:spPr>
          <a:xfrm rot="10800000">
            <a:off x="1951074" y="3147237"/>
            <a:ext cx="415574" cy="106326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459" name="Google Shape;459;p42"/>
          <p:cNvSpPr/>
          <p:nvPr/>
        </p:nvSpPr>
        <p:spPr>
          <a:xfrm>
            <a:off x="2105248" y="3022196"/>
            <a:ext cx="552891" cy="574162"/>
          </a:xfrm>
          <a:prstGeom prst="arc">
            <a:avLst>
              <a:gd fmla="val 12280966" name="adj1"/>
              <a:gd fmla="val 16119475" name="adj2"/>
            </a:avLst>
          </a:prstGeom>
          <a:noFill/>
          <a:ln cap="flat" cmpd="sng" w="190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42"/>
          <p:cNvSpPr/>
          <p:nvPr/>
        </p:nvSpPr>
        <p:spPr>
          <a:xfrm>
            <a:off x="2501306" y="3157133"/>
            <a:ext cx="552891" cy="574162"/>
          </a:xfrm>
          <a:prstGeom prst="arc">
            <a:avLst>
              <a:gd fmla="val 12444419" name="adj1"/>
              <a:gd fmla="val 16807479" name="adj2"/>
            </a:avLst>
          </a:prstGeom>
          <a:noFill/>
          <a:ln cap="flat" cmpd="sng" w="190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42"/>
          <p:cNvSpPr/>
          <p:nvPr/>
        </p:nvSpPr>
        <p:spPr>
          <a:xfrm>
            <a:off x="2811427" y="3477888"/>
            <a:ext cx="552891" cy="574162"/>
          </a:xfrm>
          <a:prstGeom prst="arc">
            <a:avLst>
              <a:gd fmla="val 13687094" name="adj1"/>
              <a:gd fmla="val 17465647" name="adj2"/>
            </a:avLst>
          </a:prstGeom>
          <a:noFill/>
          <a:ln cap="flat" cmpd="sng" w="190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42"/>
          <p:cNvSpPr/>
          <p:nvPr/>
        </p:nvSpPr>
        <p:spPr>
          <a:xfrm>
            <a:off x="2883633" y="3921905"/>
            <a:ext cx="552891" cy="574162"/>
          </a:xfrm>
          <a:prstGeom prst="arc">
            <a:avLst>
              <a:gd fmla="val 15607673" name="adj1"/>
              <a:gd fmla="val 17921552" name="adj2"/>
            </a:avLst>
          </a:prstGeom>
          <a:noFill/>
          <a:ln cap="flat" cmpd="sng" w="19050">
            <a:solidFill>
              <a:srgbClr val="00206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42"/>
          <p:cNvSpPr txBox="1"/>
          <p:nvPr/>
        </p:nvSpPr>
        <p:spPr>
          <a:xfrm>
            <a:off x="2001283" y="4454513"/>
            <a:ext cx="420871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4" name="Google Shape;464;p42"/>
          <p:cNvSpPr txBox="1"/>
          <p:nvPr/>
        </p:nvSpPr>
        <p:spPr>
          <a:xfrm>
            <a:off x="2334503" y="4327390"/>
            <a:ext cx="761998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5" name="Google Shape;465;p42"/>
          <p:cNvSpPr txBox="1"/>
          <p:nvPr/>
        </p:nvSpPr>
        <p:spPr>
          <a:xfrm>
            <a:off x="2596116" y="4210630"/>
            <a:ext cx="761998" cy="307777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6" name="Google Shape;466;p42"/>
          <p:cNvSpPr txBox="1"/>
          <p:nvPr/>
        </p:nvSpPr>
        <p:spPr>
          <a:xfrm>
            <a:off x="1699239" y="2713885"/>
            <a:ext cx="761998" cy="307777"/>
          </a:xfrm>
          <a:prstGeom prst="rect">
            <a:avLst/>
          </a:pr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7" name="Google Shape;467;p42"/>
          <p:cNvSpPr txBox="1"/>
          <p:nvPr/>
        </p:nvSpPr>
        <p:spPr>
          <a:xfrm>
            <a:off x="2292202" y="2891249"/>
            <a:ext cx="761998" cy="307777"/>
          </a:xfrm>
          <a:prstGeom prst="rect">
            <a:avLst/>
          </a:pr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8" name="Google Shape;468;p42"/>
          <p:cNvSpPr txBox="1"/>
          <p:nvPr/>
        </p:nvSpPr>
        <p:spPr>
          <a:xfrm>
            <a:off x="2752945" y="3147237"/>
            <a:ext cx="761998" cy="307777"/>
          </a:xfrm>
          <a:prstGeom prst="rect">
            <a:avLst/>
          </a:pr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69" name="Google Shape;469;p42"/>
          <p:cNvSpPr txBox="1"/>
          <p:nvPr/>
        </p:nvSpPr>
        <p:spPr>
          <a:xfrm>
            <a:off x="3089303" y="3620331"/>
            <a:ext cx="292101" cy="316078"/>
          </a:xfrm>
          <a:prstGeom prst="rect">
            <a:avLst/>
          </a:prstGeom>
          <a:blipFill rotWithShape="1">
            <a:blip r:embed="rId13">
              <a:alphaModFix/>
            </a:blip>
            <a:stretch>
              <a:fillRect b="0" l="0" r="-416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70" name="Google Shape;470;p42"/>
          <p:cNvCxnSpPr/>
          <p:nvPr/>
        </p:nvCxnSpPr>
        <p:spPr>
          <a:xfrm>
            <a:off x="2786623" y="3421012"/>
            <a:ext cx="348176" cy="386803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1" name="Google Shape;471;p42"/>
          <p:cNvCxnSpPr/>
          <p:nvPr/>
        </p:nvCxnSpPr>
        <p:spPr>
          <a:xfrm flipH="1">
            <a:off x="2716479" y="3422311"/>
            <a:ext cx="64377" cy="307777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472" name="Google Shape;472;p42"/>
          <p:cNvCxnSpPr/>
          <p:nvPr/>
        </p:nvCxnSpPr>
        <p:spPr>
          <a:xfrm>
            <a:off x="2772328" y="3414572"/>
            <a:ext cx="465117" cy="123037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473" name="Google Shape;473;p42"/>
          <p:cNvSpPr txBox="1"/>
          <p:nvPr/>
        </p:nvSpPr>
        <p:spPr>
          <a:xfrm>
            <a:off x="2436217" y="3440043"/>
            <a:ext cx="283798" cy="307777"/>
          </a:xfrm>
          <a:prstGeom prst="rect">
            <a:avLst/>
          </a:prstGeom>
          <a:blipFill rotWithShape="1">
            <a:blip r:embed="rId14">
              <a:alphaModFix/>
            </a:blip>
            <a:stretch>
              <a:fillRect b="0" l="0" r="-4346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74" name="Google Shape;474;p42"/>
          <p:cNvSpPr txBox="1"/>
          <p:nvPr/>
        </p:nvSpPr>
        <p:spPr>
          <a:xfrm>
            <a:off x="3179386" y="3328756"/>
            <a:ext cx="291004" cy="307777"/>
          </a:xfrm>
          <a:prstGeom prst="rect">
            <a:avLst/>
          </a:prstGeom>
          <a:blipFill rotWithShape="1">
            <a:blip r:embed="rId15">
              <a:alphaModFix/>
            </a:blip>
            <a:stretch>
              <a:fillRect b="0" l="0" r="-85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75" name="Google Shape;475;p42"/>
          <p:cNvSpPr txBox="1"/>
          <p:nvPr/>
        </p:nvSpPr>
        <p:spPr>
          <a:xfrm>
            <a:off x="2838753" y="3582605"/>
            <a:ext cx="240204" cy="317577"/>
          </a:xfrm>
          <a:prstGeom prst="rect">
            <a:avLst/>
          </a:pr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cxnSp>
        <p:nvCxnSpPr>
          <p:cNvPr id="476" name="Google Shape;476;p42"/>
          <p:cNvCxnSpPr/>
          <p:nvPr/>
        </p:nvCxnSpPr>
        <p:spPr>
          <a:xfrm flipH="1" rot="10800000">
            <a:off x="2370622" y="3414572"/>
            <a:ext cx="411993" cy="2071830"/>
          </a:xfrm>
          <a:prstGeom prst="straightConnector1">
            <a:avLst/>
          </a:prstGeom>
          <a:noFill/>
          <a:ln cap="flat" cmpd="sng" w="19050">
            <a:solidFill>
              <a:srgbClr val="00B05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sp>
        <p:nvSpPr>
          <p:cNvPr id="477" name="Google Shape;477;p42"/>
          <p:cNvSpPr txBox="1"/>
          <p:nvPr/>
        </p:nvSpPr>
        <p:spPr>
          <a:xfrm>
            <a:off x="2460576" y="3741393"/>
            <a:ext cx="240204" cy="317577"/>
          </a:xfrm>
          <a:prstGeom prst="rect">
            <a:avLst/>
          </a:pr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478" name="Google Shape;478;p42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6749747" y="3341281"/>
            <a:ext cx="2603500" cy="7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2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688164" y="4318053"/>
            <a:ext cx="46482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2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5453655" y="5201748"/>
            <a:ext cx="5626100" cy="11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Contexte: mon encadrant</a:t>
            </a:r>
            <a:endParaRPr/>
          </a:p>
        </p:txBody>
      </p:sp>
      <p:sp>
        <p:nvSpPr>
          <p:cNvPr id="115" name="Google Shape;115;p17"/>
          <p:cNvSpPr txBox="1"/>
          <p:nvPr>
            <p:ph idx="1" type="body"/>
          </p:nvPr>
        </p:nvSpPr>
        <p:spPr>
          <a:xfrm>
            <a:off x="7200900" y="1825625"/>
            <a:ext cx="45719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Spécialiste en cinétique de combustion</a:t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Formé à l’Université d’Orléans</a:t>
            </a:r>
            <a:endParaRPr/>
          </a:p>
          <a:p>
            <a:pPr indent="-508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fr-FR"/>
              <a:t>« Associate professor » à Tsinghua University depuis 2016</a:t>
            </a:r>
            <a:endParaRPr/>
          </a:p>
        </p:txBody>
      </p:sp>
      <p:pic>
        <p:nvPicPr>
          <p:cNvPr id="116" name="Google Shape;11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047" y="1825625"/>
            <a:ext cx="6581128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Bref descriptif du projet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606009" y="1425575"/>
            <a:ext cx="3810000" cy="53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Mécanique des fluides en combustion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fr-FR"/>
              <a:t>Réfraction d’onde de choc dans une combustion</a:t>
            </a:r>
            <a:endParaRPr/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991" y="1317625"/>
            <a:ext cx="2847571" cy="27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1630" y="1434688"/>
            <a:ext cx="2806845" cy="2528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25520" y="4079875"/>
            <a:ext cx="2408430" cy="2579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Motivation initiale dans l’automobile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1122293" y="5301973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fr-FR" sz="2590"/>
              <a:t>phénomène de combustion appelé « super-knock » </a:t>
            </a:r>
            <a:endParaRPr/>
          </a:p>
          <a:p>
            <a:pPr indent="-64135" lvl="0" marL="22860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228600" lvl="0" marL="228600" rtl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fr-FR" sz="2590"/>
              <a:t>endommage des moteurs à essence modernes</a:t>
            </a:r>
            <a:endParaRPr sz="2590"/>
          </a:p>
        </p:txBody>
      </p:sp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1145" y="2131736"/>
            <a:ext cx="4951631" cy="270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" y="2074861"/>
            <a:ext cx="5969000" cy="283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Motivation: étude du laboratoire</a:t>
            </a:r>
            <a:endParaRPr/>
          </a:p>
        </p:txBody>
      </p:sp>
      <p:pic>
        <p:nvPicPr>
          <p:cNvPr id="139" name="Google Shape;139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200" y="1690688"/>
            <a:ext cx="8267700" cy="3803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0"/>
          <p:cNvCxnSpPr/>
          <p:nvPr/>
        </p:nvCxnSpPr>
        <p:spPr>
          <a:xfrm flipH="1" rot="10800000">
            <a:off x="5400675" y="4175921"/>
            <a:ext cx="1104900" cy="247649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1" name="Google Shape;141;p20"/>
          <p:cNvCxnSpPr/>
          <p:nvPr/>
        </p:nvCxnSpPr>
        <p:spPr>
          <a:xfrm rot="10800000">
            <a:off x="3238500" y="4175921"/>
            <a:ext cx="1038226" cy="247649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2" name="Google Shape;142;p20"/>
          <p:cNvSpPr txBox="1"/>
          <p:nvPr/>
        </p:nvSpPr>
        <p:spPr>
          <a:xfrm>
            <a:off x="4286250" y="4175921"/>
            <a:ext cx="10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Zone brûlée</a:t>
            </a:r>
            <a:endParaRPr/>
          </a:p>
        </p:txBody>
      </p:sp>
      <p:sp>
        <p:nvSpPr>
          <p:cNvPr id="143" name="Google Shape;143;p20"/>
          <p:cNvSpPr txBox="1"/>
          <p:nvPr/>
        </p:nvSpPr>
        <p:spPr>
          <a:xfrm>
            <a:off x="8620125" y="1968501"/>
            <a:ext cx="1304925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-FR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Flame Front Induced Detonation, Y. Wang et al. (2018)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" name="Google Shape;144;p20"/>
          <p:cNvCxnSpPr/>
          <p:nvPr/>
        </p:nvCxnSpPr>
        <p:spPr>
          <a:xfrm rot="10800000">
            <a:off x="3238501" y="3344865"/>
            <a:ext cx="1147554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5" name="Google Shape;145;p20"/>
          <p:cNvCxnSpPr/>
          <p:nvPr/>
        </p:nvCxnSpPr>
        <p:spPr>
          <a:xfrm>
            <a:off x="5442917" y="3344864"/>
            <a:ext cx="1020416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6" name="Google Shape;146;p20"/>
          <p:cNvSpPr txBox="1"/>
          <p:nvPr/>
        </p:nvSpPr>
        <p:spPr>
          <a:xfrm>
            <a:off x="4362449" y="3076250"/>
            <a:ext cx="10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Onde de choc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386055" y="1737138"/>
            <a:ext cx="103822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Point chaud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8" name="Google Shape;148;p20"/>
          <p:cNvCxnSpPr/>
          <p:nvPr/>
        </p:nvCxnSpPr>
        <p:spPr>
          <a:xfrm rot="10800000">
            <a:off x="2619996" y="1965678"/>
            <a:ext cx="1647618" cy="0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49" name="Google Shape;149;p20"/>
          <p:cNvCxnSpPr/>
          <p:nvPr/>
        </p:nvCxnSpPr>
        <p:spPr>
          <a:xfrm>
            <a:off x="5529055" y="1939498"/>
            <a:ext cx="1790286" cy="1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0" name="Google Shape;150;p20"/>
          <p:cNvCxnSpPr/>
          <p:nvPr/>
        </p:nvCxnSpPr>
        <p:spPr>
          <a:xfrm flipH="1" rot="10800000">
            <a:off x="5480603" y="4835129"/>
            <a:ext cx="1104900" cy="247649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3287159" y="4818950"/>
            <a:ext cx="1038226" cy="247649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2" name="Google Shape;152;p20"/>
          <p:cNvSpPr txBox="1"/>
          <p:nvPr/>
        </p:nvSpPr>
        <p:spPr>
          <a:xfrm>
            <a:off x="4362449" y="4874943"/>
            <a:ext cx="10382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Gaz frais</a:t>
            </a:r>
            <a:endParaRPr/>
          </a:p>
        </p:txBody>
      </p:sp>
      <p:cxnSp>
        <p:nvCxnSpPr>
          <p:cNvPr id="153" name="Google Shape;153;p20"/>
          <p:cNvCxnSpPr/>
          <p:nvPr/>
        </p:nvCxnSpPr>
        <p:spPr>
          <a:xfrm rot="10800000">
            <a:off x="8533569" y="3060086"/>
            <a:ext cx="1696279" cy="678657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54" name="Google Shape;154;p20"/>
          <p:cNvCxnSpPr/>
          <p:nvPr/>
        </p:nvCxnSpPr>
        <p:spPr>
          <a:xfrm rot="10800000">
            <a:off x="6165160" y="3076250"/>
            <a:ext cx="4064688" cy="870751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5" name="Google Shape;155;p20"/>
          <p:cNvSpPr txBox="1"/>
          <p:nvPr/>
        </p:nvSpPr>
        <p:spPr>
          <a:xfrm>
            <a:off x="10171666" y="3468686"/>
            <a:ext cx="152110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Nouvelle détonation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6335369" y="4855065"/>
            <a:ext cx="118467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Température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7350191" y="4788885"/>
            <a:ext cx="98267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Pression</a:t>
            </a:r>
            <a:endParaRPr/>
          </a:p>
        </p:txBody>
      </p:sp>
      <p:cxnSp>
        <p:nvCxnSpPr>
          <p:cNvPr id="158" name="Google Shape;158;p20"/>
          <p:cNvCxnSpPr/>
          <p:nvPr/>
        </p:nvCxnSpPr>
        <p:spPr>
          <a:xfrm rot="10800000">
            <a:off x="7350191" y="1932538"/>
            <a:ext cx="0" cy="3362269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59" name="Google Shape;159;p20"/>
          <p:cNvSpPr txBox="1"/>
          <p:nvPr/>
        </p:nvSpPr>
        <p:spPr>
          <a:xfrm>
            <a:off x="1746388" y="1348018"/>
            <a:ext cx="18805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Photographie d’une expérience</a:t>
            </a:r>
            <a:endParaRPr b="1"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6463333" y="1250684"/>
            <a:ext cx="188056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-FR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 d’une expérience</a:t>
            </a:r>
            <a:endParaRPr b="1" sz="1800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2263222" y="1583790"/>
            <a:ext cx="713547" cy="769431"/>
          </a:xfrm>
          <a:prstGeom prst="irregularSeal1">
            <a:avLst/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6979339" y="1547823"/>
            <a:ext cx="713547" cy="769431"/>
          </a:xfrm>
          <a:prstGeom prst="irregularSeal1">
            <a:avLst/>
          </a:prstGeom>
          <a:solidFill>
            <a:srgbClr val="FFC000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7632421" y="1710318"/>
            <a:ext cx="12944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Détonation</a:t>
            </a:r>
            <a:endParaRPr sz="18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1023316" y="5494905"/>
            <a:ext cx="9011478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comprendre les mécanismes de super-knock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expériences et simulations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7461" y="4301572"/>
            <a:ext cx="2627497" cy="72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24833" y="4832244"/>
            <a:ext cx="3237874" cy="81803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Motivation: lien avec la réfraction d’onde de choc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5876925" y="1515817"/>
            <a:ext cx="5476875" cy="1475564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-2000" r="0" t="-702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fr-FR"/>
              <a:t> </a:t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8337" y="1529448"/>
            <a:ext cx="4911725" cy="496342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3854448" y="2507827"/>
            <a:ext cx="1524000" cy="391582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-9229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3240879" y="2761053"/>
            <a:ext cx="1524000" cy="391582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-9374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276225" y="1825625"/>
            <a:ext cx="18446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onde de choc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276225" y="2352793"/>
            <a:ext cx="18446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gaz frais</a:t>
            </a:r>
            <a:endParaRPr/>
          </a:p>
        </p:txBody>
      </p:sp>
      <p:sp>
        <p:nvSpPr>
          <p:cNvPr id="178" name="Google Shape;178;p21"/>
          <p:cNvSpPr txBox="1"/>
          <p:nvPr/>
        </p:nvSpPr>
        <p:spPr>
          <a:xfrm>
            <a:off x="276222" y="2783303"/>
            <a:ext cx="18446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flamme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>
            <a:off x="1275109" y="2991380"/>
            <a:ext cx="845786" cy="294745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0" name="Google Shape;180;p21"/>
          <p:cNvCxnSpPr/>
          <p:nvPr/>
        </p:nvCxnSpPr>
        <p:spPr>
          <a:xfrm>
            <a:off x="1198558" y="2514560"/>
            <a:ext cx="600251" cy="298859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1" name="Google Shape;181;p21"/>
          <p:cNvCxnSpPr/>
          <p:nvPr/>
        </p:nvCxnSpPr>
        <p:spPr>
          <a:xfrm>
            <a:off x="1715636" y="2027459"/>
            <a:ext cx="797374" cy="228676"/>
          </a:xfrm>
          <a:prstGeom prst="straightConnector1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82" name="Google Shape;182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94317" y="5340260"/>
            <a:ext cx="2875762" cy="799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728310" y="5793016"/>
            <a:ext cx="2680824" cy="799182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1"/>
          <p:cNvSpPr txBox="1"/>
          <p:nvPr/>
        </p:nvSpPr>
        <p:spPr>
          <a:xfrm>
            <a:off x="5876302" y="3049411"/>
            <a:ext cx="5476875" cy="14755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fr-F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Théorie de réfraction d’onde de choc =&gt; modification de l’onde de choc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Simplification du problème</a:t>
            </a:r>
            <a:endParaRPr/>
          </a:p>
        </p:txBody>
      </p:sp>
      <p:sp>
        <p:nvSpPr>
          <p:cNvPr id="190" name="Google Shape;190;p22"/>
          <p:cNvSpPr txBox="1"/>
          <p:nvPr>
            <p:ph idx="1" type="body"/>
          </p:nvPr>
        </p:nvSpPr>
        <p:spPr>
          <a:xfrm>
            <a:off x="6429685" y="1499377"/>
            <a:ext cx="5762315" cy="27817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FR" sz="2400"/>
              <a:t>Rapprochement de l’expérience documentée dans les articles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FR" sz="2400"/>
              <a:t>Considérer une phase réactive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fr-FR" sz="2400"/>
              <a:t>Effectuer un travail théorique: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FR" sz="2000"/>
              <a:t>Pour gagner du recul sur des simulations par éléments finis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fr-FR" sz="2000"/>
              <a:t>Pour des expériences éventuelles au laboratoire</a:t>
            </a:r>
            <a:endParaRPr/>
          </a:p>
          <a:p>
            <a:pPr indent="-101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191" name="Google Shape;19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616" y="1814464"/>
            <a:ext cx="5764569" cy="215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4400" y="4151360"/>
            <a:ext cx="5762316" cy="2151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9685" y="4301153"/>
            <a:ext cx="4656252" cy="22567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4" name="Google Shape;194;p22"/>
          <p:cNvCxnSpPr/>
          <p:nvPr/>
        </p:nvCxnSpPr>
        <p:spPr>
          <a:xfrm>
            <a:off x="6674564" y="5064657"/>
            <a:ext cx="1935124" cy="113236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95" name="Google Shape;195;p22"/>
          <p:cNvCxnSpPr/>
          <p:nvPr/>
        </p:nvCxnSpPr>
        <p:spPr>
          <a:xfrm>
            <a:off x="8980058" y="5064656"/>
            <a:ext cx="1935124" cy="1132367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96" name="Google Shape;196;p22"/>
          <p:cNvSpPr txBox="1"/>
          <p:nvPr/>
        </p:nvSpPr>
        <p:spPr>
          <a:xfrm>
            <a:off x="6628934" y="5294467"/>
            <a:ext cx="72301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II: hélium chaud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6863441" y="4694634"/>
            <a:ext cx="110957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I: mélange hydrogène + oxygène explosif froid</a:t>
            </a:r>
            <a:endParaRPr sz="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7901735" y="5136711"/>
            <a:ext cx="110957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7418226" y="5718457"/>
            <a:ext cx="28769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10035458" y="5028989"/>
            <a:ext cx="1109570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9465420" y="5610735"/>
            <a:ext cx="28769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sz="8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22"/>
          <p:cNvCxnSpPr/>
          <p:nvPr/>
        </p:nvCxnSpPr>
        <p:spPr>
          <a:xfrm rot="10800000">
            <a:off x="7599961" y="5064656"/>
            <a:ext cx="33051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203" name="Google Shape;203;p22"/>
          <p:cNvCxnSpPr/>
          <p:nvPr/>
        </p:nvCxnSpPr>
        <p:spPr>
          <a:xfrm rot="10800000">
            <a:off x="9721435" y="5021723"/>
            <a:ext cx="330518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4" name="Google Shape;204;p22"/>
          <p:cNvSpPr txBox="1"/>
          <p:nvPr/>
        </p:nvSpPr>
        <p:spPr>
          <a:xfrm>
            <a:off x="10238476" y="5294467"/>
            <a:ext cx="800494" cy="346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explosion du mélange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mbria"/>
              <a:buNone/>
            </a:pPr>
            <a:r>
              <a:rPr lang="fr-FR"/>
              <a:t>Apparition de patterns de réfraction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2768008" y="5760492"/>
            <a:ext cx="6238711" cy="14647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fr-FR" sz="2000"/>
              <a:t>Différents systèmes d’ondes de chocs et d’expansions en augmentant l’angle d’incidence</a:t>
            </a:r>
            <a:endParaRPr sz="2000"/>
          </a:p>
        </p:txBody>
      </p:sp>
      <p:pic>
        <p:nvPicPr>
          <p:cNvPr id="211" name="Google Shape;21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4686" y="2289985"/>
            <a:ext cx="6238712" cy="2323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5977" y="1677387"/>
            <a:ext cx="4919037" cy="350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3"/>
          <p:cNvSpPr txBox="1"/>
          <p:nvPr/>
        </p:nvSpPr>
        <p:spPr>
          <a:xfrm>
            <a:off x="10800755" y="1645665"/>
            <a:ext cx="120668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Source: On the réfraction of shock waves at a slow-fast gas interface; L.F. Henderson et al.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